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8"/>
  </p:notesMasterIdLst>
  <p:sldIdLst>
    <p:sldId id="256" r:id="rId2"/>
    <p:sldId id="274" r:id="rId3"/>
    <p:sldId id="260" r:id="rId4"/>
    <p:sldId id="261" r:id="rId5"/>
    <p:sldId id="262" r:id="rId6"/>
    <p:sldId id="273" r:id="rId7"/>
    <p:sldId id="275" r:id="rId8"/>
    <p:sldId id="276" r:id="rId9"/>
    <p:sldId id="277" r:id="rId10"/>
    <p:sldId id="278" r:id="rId11"/>
    <p:sldId id="281" r:id="rId12"/>
    <p:sldId id="279" r:id="rId13"/>
    <p:sldId id="280" r:id="rId14"/>
    <p:sldId id="282" r:id="rId15"/>
    <p:sldId id="283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/>
    <p:restoredTop sz="91701"/>
  </p:normalViewPr>
  <p:slideViewPr>
    <p:cSldViewPr snapToGrid="0" snapToObjects="1">
      <p:cViewPr varScale="1">
        <p:scale>
          <a:sx n="117" d="100"/>
          <a:sy n="117" d="100"/>
        </p:scale>
        <p:origin x="10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FB821-6FED-F143-BFEA-FB6CC785ABC3}" type="datetimeFigureOut">
              <a:rPr lang="en-US" smtClean="0"/>
              <a:t>4/28/22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CE3F4-E2BB-B142-A12C-6CA3D8510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53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fine tuned to detect so subtle changes in the environment like breathing</a:t>
            </a:r>
          </a:p>
          <a:p>
            <a:r>
              <a:rPr lang="en-US" dirty="0"/>
              <a:t>- that shows the depth of the capability of </a:t>
            </a:r>
            <a:r>
              <a:rPr lang="en-US" dirty="0" err="1"/>
              <a:t>WiFi</a:t>
            </a:r>
            <a:r>
              <a:rPr lang="en-US" dirty="0"/>
              <a:t> sensing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80390-EE94-4B4E-98D1-E27C1BB5D1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36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</a:t>
            </a:r>
            <a:r>
              <a:rPr lang="en-US" dirty="0" err="1"/>
              <a:t>WiSee</a:t>
            </a:r>
            <a:r>
              <a:rPr lang="en-US" dirty="0"/>
              <a:t> - Uni. of Washington</a:t>
            </a:r>
          </a:p>
          <a:p>
            <a:endParaRPr lang="en-US" dirty="0"/>
          </a:p>
          <a:p>
            <a:r>
              <a:rPr lang="en-US" dirty="0"/>
              <a:t>* 1st - a person is controlling a slideshow using his wrist movement</a:t>
            </a:r>
          </a:p>
          <a:p>
            <a:r>
              <a:rPr lang="en-US" dirty="0"/>
              <a:t>* middle - a TV remote alternative is shown using </a:t>
            </a:r>
            <a:r>
              <a:rPr lang="en-US" dirty="0" err="1"/>
              <a:t>WiFi</a:t>
            </a:r>
            <a:r>
              <a:rPr lang="en-US" dirty="0"/>
              <a:t> sensing</a:t>
            </a:r>
          </a:p>
          <a:p>
            <a:r>
              <a:rPr lang="en-US" dirty="0"/>
              <a:t>* 3rd example - we can turn the lights of the whole apartment on or off using </a:t>
            </a:r>
            <a:r>
              <a:rPr lang="en-US" dirty="0" err="1"/>
              <a:t>WiFi</a:t>
            </a:r>
            <a:r>
              <a:rPr lang="en-US" dirty="0"/>
              <a:t> sensing &amp; smart home appliances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80390-EE94-4B4E-98D1-E27C1BB5D1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20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would someone use </a:t>
            </a:r>
            <a:r>
              <a:rPr lang="en-US" dirty="0" err="1"/>
              <a:t>WiFi</a:t>
            </a:r>
            <a:r>
              <a:rPr lang="en-US" dirty="0"/>
              <a:t> Sensing whereas we have easy to use libraries like OpenCV and other gesture </a:t>
            </a:r>
            <a:r>
              <a:rPr lang="en-US" dirty="0" err="1"/>
              <a:t>recog</a:t>
            </a:r>
            <a:r>
              <a:rPr lang="en-US" dirty="0"/>
              <a:t>. Systems?</a:t>
            </a:r>
          </a:p>
          <a:p>
            <a:r>
              <a:rPr lang="en-US" dirty="0"/>
              <a:t> - example: Monitoring a patient in a hospital bed </a:t>
            </a:r>
          </a:p>
          <a:p>
            <a:r>
              <a:rPr lang="en-US" dirty="0"/>
              <a:t>	– doing good or in trouble </a:t>
            </a:r>
          </a:p>
          <a:p>
            <a:r>
              <a:rPr lang="en-US" dirty="0"/>
              <a:t>	- huge data volume 24/7 </a:t>
            </a:r>
          </a:p>
          <a:p>
            <a:r>
              <a:rPr lang="en-US" dirty="0"/>
              <a:t>	- so costly &amp; </a:t>
            </a:r>
          </a:p>
          <a:p>
            <a:r>
              <a:rPr lang="en-US" dirty="0"/>
              <a:t>	- more computation time to process &amp; learn </a:t>
            </a:r>
          </a:p>
          <a:p>
            <a:r>
              <a:rPr lang="en-US" dirty="0"/>
              <a:t>	- if our patient falls inside the washroom, we cannot monitor there by the camera</a:t>
            </a:r>
          </a:p>
          <a:p>
            <a:endParaRPr lang="en-US" dirty="0"/>
          </a:p>
          <a:p>
            <a:r>
              <a:rPr lang="en-US" dirty="0"/>
              <a:t>* If use </a:t>
            </a:r>
            <a:r>
              <a:rPr lang="en-US" dirty="0" err="1"/>
              <a:t>WiFi</a:t>
            </a:r>
            <a:r>
              <a:rPr lang="en-US" dirty="0"/>
              <a:t> sensing :</a:t>
            </a:r>
          </a:p>
          <a:p>
            <a:r>
              <a:rPr lang="en-US" dirty="0"/>
              <a:t>	- so ubiquitous, no need of being in the Line of Sight </a:t>
            </a:r>
          </a:p>
          <a:p>
            <a:r>
              <a:rPr lang="en-US" dirty="0"/>
              <a:t>	- textual CSI/RSS data </a:t>
            </a:r>
          </a:p>
          <a:p>
            <a:r>
              <a:rPr lang="en-US" dirty="0"/>
              <a:t>	– can ensure privacy more &amp; </a:t>
            </a:r>
          </a:p>
          <a:p>
            <a:r>
              <a:rPr lang="en-US" dirty="0"/>
              <a:t>	- Combination of Events using broader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80390-EE94-4B4E-98D1-E27C1BB5D1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10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challenge: Reading the  data file into memory - crashing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80390-EE94-4B4E-98D1-E27C1BB5D1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29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F9018E5-448F-3A4F-9C6D-86402F952A4A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145D-C479-5845-9BD8-950DA7C12022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5F3DB-6452-714E-AEFF-CD10D3D734F4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7187-05A9-A44A-941B-F1D9F6EA14FF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2DC7-422E-C544-BF2E-54E99AAF360A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203A-269F-044D-AD84-34C60F82B737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BB59C-DF7D-304D-AB14-DB0DA76DABD8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FCC61-A6AC-6D4B-89C5-C94BC7CA5392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54C5F-DCF6-EC4C-AD5A-434CBB49A782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2351" y="1786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7111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1879600"/>
            <a:ext cx="9601196" cy="3996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6F47C-464A-0440-8346-4E0BD9CA4633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E1766-C49B-7749-8B78-B20DE9A26E00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1794932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71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1893485"/>
            <a:ext cx="4718304" cy="3976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1893485"/>
            <a:ext cx="4718304" cy="3976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8A56E-0F8F-904D-8B12-B5FFB02B6E3A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79598"/>
            <a:ext cx="4718304" cy="576261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48992"/>
            <a:ext cx="4718304" cy="332687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1879598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2548992"/>
            <a:ext cx="4718304" cy="332687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4BAA-2FD8-964B-8418-B573A2D0E0EE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1786464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112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5AEC4-F9C2-5F48-857C-B09634C2B065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2351" y="1820333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06A2E-3827-6B49-9C7C-D0DDE2C89766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4B8B2-D5E0-B04B-83CB-AB3E72196ECC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5A175-0D3F-4E48-96EF-BAD9BBA54AFD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0273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1854200"/>
            <a:ext cx="9601196" cy="4021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BDAEFD-AEE8-AA47-B26F-1D30AF0850BD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balliance.com/resource/wi-fi-sensin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isee.cs.washington.ed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A61B7-79C7-E337-EEB6-51D94CC35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5696" y="1871131"/>
            <a:ext cx="7523921" cy="1515533"/>
          </a:xfrm>
        </p:spPr>
        <p:txBody>
          <a:bodyPr/>
          <a:lstStyle/>
          <a:p>
            <a:r>
              <a:rPr lang="en-US" sz="3600" dirty="0"/>
              <a:t>Human Presence and Activity Detection from </a:t>
            </a:r>
            <a:r>
              <a:rPr lang="en-US" sz="3600" dirty="0" err="1"/>
              <a:t>WiFi</a:t>
            </a:r>
            <a:r>
              <a:rPr lang="en-US" sz="3600" dirty="0"/>
              <a:t> CSI Data using CNN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603E14-45E4-8A71-0BAC-2C1D5F8ABA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Md Touhiduzzaman</a:t>
            </a:r>
          </a:p>
          <a:p>
            <a:r>
              <a:rPr lang="en-US" dirty="0"/>
              <a:t>Samah Ahmad</a:t>
            </a:r>
          </a:p>
          <a:p>
            <a:r>
              <a:rPr lang="en-US" dirty="0"/>
              <a:t>Maher Al Islam</a:t>
            </a:r>
          </a:p>
        </p:txBody>
      </p:sp>
    </p:spTree>
    <p:extLst>
      <p:ext uri="{BB962C8B-B14F-4D97-AF65-F5344CB8AC3E}">
        <p14:creationId xmlns:p14="http://schemas.microsoft.com/office/powerpoint/2010/main" val="4527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865CA-D601-15B4-DFAF-8B2AE90FC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4. Our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C0DC4-ACC5-9CA7-35F6-F126031F5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33" y="2087033"/>
            <a:ext cx="7992534" cy="28588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2ECB2-DAF5-774E-6410-CA5B5D38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1" y="5969000"/>
            <a:ext cx="609598" cy="279400"/>
          </a:xfrm>
        </p:spPr>
        <p:txBody>
          <a:bodyPr/>
          <a:lstStyle/>
          <a:p>
            <a:fld id="{E97799C9-84D9-46D2-A11E-BCF8A720529D}" type="slidenum">
              <a:rPr lang="en-US" smtClean="0"/>
              <a:t>10</a:t>
            </a:fld>
            <a:r>
              <a:rPr lang="en-US" dirty="0"/>
              <a:t> / 16</a:t>
            </a:r>
          </a:p>
        </p:txBody>
      </p:sp>
    </p:spTree>
    <p:extLst>
      <p:ext uri="{BB962C8B-B14F-4D97-AF65-F5344CB8AC3E}">
        <p14:creationId xmlns:p14="http://schemas.microsoft.com/office/powerpoint/2010/main" val="104416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11BD-CC3F-E81B-5DCE-5EEEAA4F9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4. Our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8ABC0-10C5-A683-EE5B-FC1BEE852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467" y="1960033"/>
            <a:ext cx="4800599" cy="3996268"/>
          </a:xfrm>
        </p:spPr>
        <p:txBody>
          <a:bodyPr/>
          <a:lstStyle/>
          <a:p>
            <a:r>
              <a:rPr lang="en-US" dirty="0"/>
              <a:t>Variables:</a:t>
            </a:r>
          </a:p>
          <a:p>
            <a:pPr lvl="1"/>
            <a:r>
              <a:rPr lang="en-US" dirty="0"/>
              <a:t>Batch Size = {100, 256, 512, 1024, 1536, 2048}</a:t>
            </a:r>
          </a:p>
          <a:p>
            <a:pPr lvl="1"/>
            <a:r>
              <a:rPr lang="en-US" dirty="0"/>
              <a:t>Filter Size = {3x3, 5x5}</a:t>
            </a:r>
          </a:p>
          <a:p>
            <a:pPr lvl="1"/>
            <a:r>
              <a:rPr lang="en-US" dirty="0"/>
              <a:t>Pool Size = {2x2, 4x4}</a:t>
            </a:r>
          </a:p>
          <a:p>
            <a:pPr lvl="1"/>
            <a:r>
              <a:rPr lang="en-US" dirty="0"/>
              <a:t>#Filters = {5, 10, 15, 32, 64}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29A399-C920-0F21-7AF2-DEFB94F28BFC}"/>
              </a:ext>
            </a:extLst>
          </p:cNvPr>
          <p:cNvSpPr txBox="1">
            <a:spLocks/>
          </p:cNvSpPr>
          <p:nvPr/>
        </p:nvSpPr>
        <p:spPr>
          <a:xfrm>
            <a:off x="1295402" y="1960033"/>
            <a:ext cx="5562600" cy="42248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Constants:</a:t>
            </a:r>
          </a:p>
          <a:p>
            <a:pPr lvl="1"/>
            <a:r>
              <a:rPr lang="en-US" dirty="0"/>
              <a:t>Number of Layers:</a:t>
            </a:r>
          </a:p>
          <a:p>
            <a:pPr lvl="2"/>
            <a:r>
              <a:rPr lang="en-US" dirty="0"/>
              <a:t>2 Convolution</a:t>
            </a:r>
          </a:p>
          <a:p>
            <a:pPr lvl="2"/>
            <a:r>
              <a:rPr lang="en-US" dirty="0"/>
              <a:t>1 </a:t>
            </a:r>
            <a:r>
              <a:rPr lang="en-US" dirty="0" err="1"/>
              <a:t>ReShape</a:t>
            </a:r>
            <a:endParaRPr lang="en-US" dirty="0"/>
          </a:p>
          <a:p>
            <a:pPr lvl="2"/>
            <a:r>
              <a:rPr lang="en-US" dirty="0"/>
              <a:t>1 Dense</a:t>
            </a:r>
          </a:p>
          <a:p>
            <a:pPr lvl="1"/>
            <a:r>
              <a:rPr lang="en-US" dirty="0"/>
              <a:t>Padding=0, Stride=1</a:t>
            </a:r>
          </a:p>
          <a:p>
            <a:pPr lvl="1"/>
            <a:r>
              <a:rPr lang="en-US" dirty="0"/>
              <a:t>Filter Numbers in latter layers:</a:t>
            </a:r>
          </a:p>
          <a:p>
            <a:pPr lvl="2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Layer = Twice of the 1</a:t>
            </a:r>
            <a:r>
              <a:rPr lang="en-US" baseline="30000" dirty="0"/>
              <a:t>st</a:t>
            </a:r>
            <a:r>
              <a:rPr lang="en-US" dirty="0"/>
              <a:t> layer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Layer = Reshaped same size as the 2</a:t>
            </a:r>
            <a:r>
              <a:rPr lang="en-US" baseline="30000" dirty="0"/>
              <a:t>nd</a:t>
            </a:r>
            <a:r>
              <a:rPr lang="en-US" dirty="0"/>
              <a:t> layer</a:t>
            </a:r>
          </a:p>
          <a:p>
            <a:pPr lvl="1"/>
            <a:r>
              <a:rPr lang="en-US" dirty="0"/>
              <a:t>#Output of the 4</a:t>
            </a:r>
            <a:r>
              <a:rPr lang="en-US" baseline="30000" dirty="0"/>
              <a:t>th</a:t>
            </a:r>
            <a:r>
              <a:rPr lang="en-US" dirty="0"/>
              <a:t> Layer = 12 * 256</a:t>
            </a:r>
          </a:p>
          <a:p>
            <a:pPr lvl="1"/>
            <a:r>
              <a:rPr lang="en-US" dirty="0"/>
              <a:t>#Output of the 4</a:t>
            </a:r>
            <a:r>
              <a:rPr lang="en-US" baseline="30000" dirty="0"/>
              <a:t>th</a:t>
            </a:r>
            <a:r>
              <a:rPr lang="en-US" dirty="0"/>
              <a:t> Layer = 12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C1763-A3D7-0883-DB3C-482952097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0067" y="5969000"/>
            <a:ext cx="626531" cy="279400"/>
          </a:xfrm>
        </p:spPr>
        <p:txBody>
          <a:bodyPr/>
          <a:lstStyle/>
          <a:p>
            <a:fld id="{E97799C9-84D9-46D2-A11E-BCF8A720529D}" type="slidenum">
              <a:rPr lang="en-US" smtClean="0"/>
              <a:t>11</a:t>
            </a:fld>
            <a:r>
              <a:rPr lang="en-US" dirty="0"/>
              <a:t> / 16</a:t>
            </a:r>
          </a:p>
        </p:txBody>
      </p:sp>
    </p:spTree>
    <p:extLst>
      <p:ext uri="{BB962C8B-B14F-4D97-AF65-F5344CB8AC3E}">
        <p14:creationId xmlns:p14="http://schemas.microsoft.com/office/powerpoint/2010/main" val="20391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09FDB-DCB1-4D73-6257-54A3DCFA7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951700-C0D7-394F-DE5A-E49E301CF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1880129"/>
            <a:ext cx="3318299" cy="3995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04939A-2ECF-C833-C949-D147090C9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2" y="5850467"/>
            <a:ext cx="3318299" cy="367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26F74E-6016-155C-B4F3-3ACD13F1E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942" y="2096029"/>
            <a:ext cx="6057656" cy="3563938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674E9-B2A5-A6F4-D32C-B8D3184D5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1" y="5969000"/>
            <a:ext cx="609598" cy="279400"/>
          </a:xfrm>
        </p:spPr>
        <p:txBody>
          <a:bodyPr/>
          <a:lstStyle/>
          <a:p>
            <a:fld id="{E97799C9-84D9-46D2-A11E-BCF8A720529D}" type="slidenum">
              <a:rPr lang="en-US" smtClean="0"/>
              <a:t>12</a:t>
            </a:fld>
            <a:r>
              <a:rPr lang="en-US" dirty="0"/>
              <a:t> / 16</a:t>
            </a:r>
          </a:p>
        </p:txBody>
      </p:sp>
    </p:spTree>
    <p:extLst>
      <p:ext uri="{BB962C8B-B14F-4D97-AF65-F5344CB8AC3E}">
        <p14:creationId xmlns:p14="http://schemas.microsoft.com/office/powerpoint/2010/main" val="927482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0B21-E642-C1F3-8133-2036A4FF7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7FEA3-1EC8-9C27-D7B1-51B52DD1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333" y="2041897"/>
            <a:ext cx="4870450" cy="2903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FFB2FD-64A2-2E32-6ED9-5771E67B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732" y="2041897"/>
            <a:ext cx="4870449" cy="29033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10D748-0750-34AE-1376-6E909ABBA4BE}"/>
              </a:ext>
            </a:extLst>
          </p:cNvPr>
          <p:cNvSpPr/>
          <p:nvPr/>
        </p:nvSpPr>
        <p:spPr>
          <a:xfrm>
            <a:off x="1210732" y="4957662"/>
            <a:ext cx="1004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* Batch Size is found to be the most significant variable , because this is a well-timed dataset and batch-size can be related to the duration of actions as: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4CCBDB-3C4F-91BB-3F01-7BFB4809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941" y="5310768"/>
            <a:ext cx="4103962" cy="84449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3BD90DE-D7E8-8470-28A8-C580A0038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1" y="5969000"/>
            <a:ext cx="609598" cy="279400"/>
          </a:xfrm>
        </p:spPr>
        <p:txBody>
          <a:bodyPr/>
          <a:lstStyle/>
          <a:p>
            <a:fld id="{E97799C9-84D9-46D2-A11E-BCF8A720529D}" type="slidenum">
              <a:rPr lang="en-US" smtClean="0"/>
              <a:t>13</a:t>
            </a:fld>
            <a:r>
              <a:rPr lang="en-US" dirty="0"/>
              <a:t> / 16</a:t>
            </a:r>
          </a:p>
        </p:txBody>
      </p:sp>
    </p:spTree>
    <p:extLst>
      <p:ext uri="{BB962C8B-B14F-4D97-AF65-F5344CB8AC3E}">
        <p14:creationId xmlns:p14="http://schemas.microsoft.com/office/powerpoint/2010/main" val="34877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CE01-63FC-803E-A0A8-ACCEDEB42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 Future Scopes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7EEA9-EA82-CCF1-173A-1BD1707A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79600"/>
            <a:ext cx="9601196" cy="4241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Variation of Layer Configurations</a:t>
            </a:r>
          </a:p>
          <a:p>
            <a:r>
              <a:rPr lang="en-US" dirty="0"/>
              <a:t>Variation of Activation Functions other than </a:t>
            </a:r>
            <a:r>
              <a:rPr lang="en-US" dirty="0" err="1"/>
              <a:t>ReLU</a:t>
            </a:r>
            <a:endParaRPr lang="en-US" dirty="0"/>
          </a:p>
          <a:p>
            <a:r>
              <a:rPr lang="en-US" dirty="0"/>
              <a:t>More Variation of Filter &amp; Pool Size</a:t>
            </a:r>
          </a:p>
          <a:p>
            <a:r>
              <a:rPr lang="en-US" dirty="0"/>
              <a:t>Application of Denoising Filters like DWT, Hampel, Butterworth, etc.</a:t>
            </a:r>
          </a:p>
          <a:p>
            <a:r>
              <a:rPr lang="en-US" dirty="0"/>
              <a:t>In the Same Dataset – </a:t>
            </a:r>
          </a:p>
          <a:p>
            <a:pPr lvl="1"/>
            <a:r>
              <a:rPr lang="en-US" dirty="0"/>
              <a:t>Predict the Class of the Action</a:t>
            </a:r>
          </a:p>
          <a:p>
            <a:pPr lvl="1"/>
            <a:r>
              <a:rPr lang="en-US" dirty="0"/>
              <a:t>Predict the Person doing the Action</a:t>
            </a:r>
          </a:p>
          <a:p>
            <a:r>
              <a:rPr lang="en-US" dirty="0"/>
              <a:t>Apply the Model to Other Available Datasets</a:t>
            </a:r>
          </a:p>
          <a:p>
            <a:pPr lvl="1"/>
            <a:r>
              <a:rPr lang="en-US" dirty="0"/>
              <a:t>Random actions may be challenging, as this dataset is a well-timed one.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2379B-C984-27BA-ADFF-27D58FA24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3133" y="5969000"/>
            <a:ext cx="643465" cy="279400"/>
          </a:xfrm>
        </p:spPr>
        <p:txBody>
          <a:bodyPr/>
          <a:lstStyle/>
          <a:p>
            <a:fld id="{E97799C9-84D9-46D2-A11E-BCF8A720529D}" type="slidenum">
              <a:rPr lang="en-US" smtClean="0"/>
              <a:t>14</a:t>
            </a:fld>
            <a:r>
              <a:rPr lang="en-US" dirty="0"/>
              <a:t> / 16</a:t>
            </a:r>
          </a:p>
        </p:txBody>
      </p:sp>
    </p:spTree>
    <p:extLst>
      <p:ext uri="{BB962C8B-B14F-4D97-AF65-F5344CB8AC3E}">
        <p14:creationId xmlns:p14="http://schemas.microsoft.com/office/powerpoint/2010/main" val="2794165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CF805-7F39-EE16-9403-F4DADBED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9FE2C-B0D0-E3A4-C7ED-4F1A049F1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73.3% at best</a:t>
            </a:r>
          </a:p>
          <a:p>
            <a:pPr lvl="1"/>
            <a:r>
              <a:rPr lang="en-US" dirty="0" err="1"/>
              <a:t>Alazrai</a:t>
            </a:r>
            <a:r>
              <a:rPr lang="en-US" dirty="0"/>
              <a:t> et. al.</a:t>
            </a:r>
            <a:r>
              <a:rPr lang="en-US" baseline="30000" dirty="0"/>
              <a:t>[31]</a:t>
            </a:r>
            <a:r>
              <a:rPr lang="en-US" dirty="0"/>
              <a:t> achieves 69.78% accuracy with all the 12 actions</a:t>
            </a:r>
            <a:br>
              <a:rPr lang="en-US" dirty="0"/>
            </a:br>
            <a:r>
              <a:rPr lang="en-US" dirty="0"/>
              <a:t>of the same dataset </a:t>
            </a:r>
          </a:p>
          <a:p>
            <a:pPr lvl="1"/>
            <a:r>
              <a:rPr lang="en-US" dirty="0" err="1"/>
              <a:t>Alsaify</a:t>
            </a:r>
            <a:r>
              <a:rPr lang="en-US" dirty="0"/>
              <a:t> et. al. </a:t>
            </a:r>
            <a:r>
              <a:rPr lang="en-US" baseline="30000" dirty="0"/>
              <a:t>[32] </a:t>
            </a:r>
            <a:r>
              <a:rPr lang="en-US" dirty="0"/>
              <a:t>achieves 94% accuracy with just 6 actions from this dataset</a:t>
            </a:r>
          </a:p>
          <a:p>
            <a:r>
              <a:rPr lang="en-US" dirty="0"/>
              <a:t>Well-Timed Dataset, so Batch-Size is Important</a:t>
            </a:r>
          </a:p>
          <a:p>
            <a:r>
              <a:rPr lang="en-US" dirty="0"/>
              <a:t>Novelty in Application of CNN for such a varying dataset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474F4-16CA-8755-E0C0-4083391DE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8533" y="5969000"/>
            <a:ext cx="618065" cy="279400"/>
          </a:xfrm>
        </p:spPr>
        <p:txBody>
          <a:bodyPr/>
          <a:lstStyle/>
          <a:p>
            <a:fld id="{E97799C9-84D9-46D2-A11E-BCF8A720529D}" type="slidenum">
              <a:rPr lang="en-US" smtClean="0"/>
              <a:t>15</a:t>
            </a:fld>
            <a:r>
              <a:rPr lang="en-US" dirty="0"/>
              <a:t> / 16</a:t>
            </a:r>
          </a:p>
        </p:txBody>
      </p:sp>
    </p:spTree>
    <p:extLst>
      <p:ext uri="{BB962C8B-B14F-4D97-AF65-F5344CB8AC3E}">
        <p14:creationId xmlns:p14="http://schemas.microsoft.com/office/powerpoint/2010/main" val="265062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968B5-A881-9F4B-B403-5F0A32E9B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BA8E0C-55B4-0645-A623-E9948FDB0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29751" y="1762686"/>
            <a:ext cx="5932497" cy="395128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152668-D497-DC4C-9211-C3F377806B62}"/>
              </a:ext>
            </a:extLst>
          </p:cNvPr>
          <p:cNvSpPr txBox="1">
            <a:spLocks/>
          </p:cNvSpPr>
          <p:nvPr/>
        </p:nvSpPr>
        <p:spPr>
          <a:xfrm>
            <a:off x="1295402" y="5523463"/>
            <a:ext cx="9601196" cy="64737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Questions?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6281E4-F341-7D43-9EDC-EA50667A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6165" y="5969000"/>
            <a:ext cx="610432" cy="279400"/>
          </a:xfrm>
        </p:spPr>
        <p:txBody>
          <a:bodyPr/>
          <a:lstStyle/>
          <a:p>
            <a:fld id="{E97799C9-84D9-46D2-A11E-BCF8A720529D}" type="slidenum">
              <a:rPr lang="en-US" smtClean="0"/>
              <a:pPr/>
              <a:t>16</a:t>
            </a:fld>
            <a:r>
              <a:rPr lang="en-US" dirty="0"/>
              <a:t> / 16</a:t>
            </a:r>
          </a:p>
        </p:txBody>
      </p:sp>
    </p:spTree>
    <p:extLst>
      <p:ext uri="{BB962C8B-B14F-4D97-AF65-F5344CB8AC3E}">
        <p14:creationId xmlns:p14="http://schemas.microsoft.com/office/powerpoint/2010/main" val="930193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0A6FB-7EBA-4840-D9F3-6D420EDE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B9ECB-7ECB-35B3-1FD6-77D72A333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955801"/>
            <a:ext cx="9601196" cy="418730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WiFi</a:t>
            </a:r>
            <a:r>
              <a:rPr lang="en-US" dirty="0"/>
              <a:t> Sensing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Problem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Our Approach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Future Scopes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4F1D0-1161-40C1-B74B-0C3216D9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2</a:t>
            </a:fld>
            <a:r>
              <a:rPr lang="en-US" dirty="0"/>
              <a:t> / 16</a:t>
            </a:r>
          </a:p>
        </p:txBody>
      </p:sp>
    </p:spTree>
    <p:extLst>
      <p:ext uri="{BB962C8B-B14F-4D97-AF65-F5344CB8AC3E}">
        <p14:creationId xmlns:p14="http://schemas.microsoft.com/office/powerpoint/2010/main" val="648595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D88CB-9724-C044-A7C8-BDF569B37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</a:t>
            </a:r>
            <a:r>
              <a:rPr lang="en-US" dirty="0" err="1"/>
              <a:t>WiFi</a:t>
            </a:r>
            <a:r>
              <a:rPr lang="en-US" dirty="0"/>
              <a:t> Sensing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E3894F0-58B1-F44A-9E22-7374A789637D}"/>
              </a:ext>
            </a:extLst>
          </p:cNvPr>
          <p:cNvSpPr txBox="1">
            <a:spLocks/>
          </p:cNvSpPr>
          <p:nvPr/>
        </p:nvSpPr>
        <p:spPr>
          <a:xfrm>
            <a:off x="1295401" y="1923886"/>
            <a:ext cx="7020260" cy="42832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What?</a:t>
            </a:r>
          </a:p>
          <a:p>
            <a:pPr lvl="1"/>
            <a:r>
              <a:rPr lang="en-US" dirty="0"/>
              <a:t>A combination of Wi-Fi and RADAR sensing technology</a:t>
            </a:r>
          </a:p>
          <a:p>
            <a:pPr lvl="1"/>
            <a:r>
              <a:rPr lang="en-US" dirty="0"/>
              <a:t>Use of the same Wi-Fi transceiver hardware and RF spectrum</a:t>
            </a:r>
          </a:p>
          <a:p>
            <a:pPr lvl="1"/>
            <a:r>
              <a:rPr lang="en-US" dirty="0"/>
              <a:t>Physical layer in RADAR systems</a:t>
            </a:r>
          </a:p>
          <a:p>
            <a:pPr lvl="1"/>
            <a:r>
              <a:rPr lang="en-US" dirty="0"/>
              <a:t>Well-defined MAC layer for </a:t>
            </a:r>
            <a:r>
              <a:rPr lang="en-US" dirty="0" err="1"/>
              <a:t>WiFi</a:t>
            </a:r>
            <a:r>
              <a:rPr lang="en-US" dirty="0"/>
              <a:t> sensing</a:t>
            </a:r>
          </a:p>
          <a:p>
            <a:pPr lvl="1"/>
            <a:r>
              <a:rPr lang="en-US" dirty="0"/>
              <a:t>More Complex Algorithms than in RADAR</a:t>
            </a:r>
            <a:br>
              <a:rPr lang="en-US" dirty="0"/>
            </a:br>
            <a:r>
              <a:rPr lang="en-US" dirty="0"/>
              <a:t>like FFT, OFDM processing etc.</a:t>
            </a:r>
          </a:p>
          <a:p>
            <a:pPr lvl="1"/>
            <a:r>
              <a:rPr lang="en-US" dirty="0"/>
              <a:t>Both Communication and Gesture Detection</a:t>
            </a:r>
          </a:p>
          <a:p>
            <a:pPr lvl="1"/>
            <a:r>
              <a:rPr lang="en-US" dirty="0"/>
              <a:t>Biometric measurements (e.g. breathing</a:t>
            </a:r>
            <a:r>
              <a:rPr lang="en-US" baseline="30000" dirty="0"/>
              <a:t>[1][2]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F1B4EA-8190-6C43-BD8C-D86FB2B3420D}"/>
              </a:ext>
            </a:extLst>
          </p:cNvPr>
          <p:cNvSpPr txBox="1"/>
          <p:nvPr/>
        </p:nvSpPr>
        <p:spPr>
          <a:xfrm>
            <a:off x="563301" y="6362411"/>
            <a:ext cx="8639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>
                <a:solidFill>
                  <a:srgbClr val="A8BF4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https://wballiance.com/resource/wi-fi-sensing</a:t>
            </a:r>
            <a:r>
              <a:rPr lang="en-US" sz="1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</a:p>
          <a:p>
            <a:r>
              <a:rPr lang="en-US" sz="1400" dirty="0"/>
              <a:t>[2] </a:t>
            </a:r>
            <a:r>
              <a:rPr lang="en-US" sz="1400" i="1" dirty="0"/>
              <a:t>Wi-Fi Sensing: Revolutionizing Motion Sensing with Wi-Fi technology</a:t>
            </a:r>
            <a:r>
              <a:rPr lang="en-US" sz="1400" dirty="0"/>
              <a:t>. Semiconductor Components Industries LLC. July 2020.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DA0274-08A3-E648-8D4C-5DB6B1F3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3</a:t>
            </a:fld>
            <a:r>
              <a:rPr lang="en-US"/>
              <a:t> / 16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4574CE-94CF-7332-E831-3619603502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62" t="12792" r="17298" b="7285"/>
          <a:stretch/>
        </p:blipFill>
        <p:spPr>
          <a:xfrm>
            <a:off x="8005156" y="2453755"/>
            <a:ext cx="2891442" cy="2168582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3D79DA16-5241-716F-EB4D-55537A6EC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076" y="4621474"/>
            <a:ext cx="3180523" cy="141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4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0EA86-107C-EC49-801B-C6490BF8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</a:t>
            </a:r>
            <a:r>
              <a:rPr lang="en-US" dirty="0" err="1"/>
              <a:t>WiFi</a:t>
            </a:r>
            <a:r>
              <a:rPr lang="en-US" dirty="0"/>
              <a:t>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D2865-3D5C-F948-8215-EC95F5619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923886"/>
            <a:ext cx="9462246" cy="557663"/>
          </a:xfrm>
        </p:spPr>
        <p:txBody>
          <a:bodyPr/>
          <a:lstStyle/>
          <a:p>
            <a:r>
              <a:rPr lang="en-US" dirty="0"/>
              <a:t>Examples</a:t>
            </a:r>
            <a:r>
              <a:rPr lang="en-US" baseline="30000" dirty="0"/>
              <a:t>[3]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D5BEA-0763-4946-BA46-749B43DD3996}"/>
              </a:ext>
            </a:extLst>
          </p:cNvPr>
          <p:cNvSpPr txBox="1"/>
          <p:nvPr/>
        </p:nvSpPr>
        <p:spPr>
          <a:xfrm>
            <a:off x="1295401" y="4844359"/>
            <a:ext cx="28497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Controlling Slideshow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68CF2-7FAA-D044-BA46-45E23551F514}"/>
              </a:ext>
            </a:extLst>
          </p:cNvPr>
          <p:cNvSpPr txBox="1"/>
          <p:nvPr/>
        </p:nvSpPr>
        <p:spPr>
          <a:xfrm>
            <a:off x="4660705" y="4844359"/>
            <a:ext cx="3086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Controlling TV From Anywhere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211382-FC36-DC41-8FFF-6A96C1064B92}"/>
              </a:ext>
            </a:extLst>
          </p:cNvPr>
          <p:cNvSpPr txBox="1"/>
          <p:nvPr/>
        </p:nvSpPr>
        <p:spPr>
          <a:xfrm>
            <a:off x="8480679" y="4844359"/>
            <a:ext cx="252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 Home Applications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91B4DC-0B69-7946-9311-E1DB7A713EFB}"/>
              </a:ext>
            </a:extLst>
          </p:cNvPr>
          <p:cNvSpPr txBox="1"/>
          <p:nvPr/>
        </p:nvSpPr>
        <p:spPr>
          <a:xfrm>
            <a:off x="782169" y="6352630"/>
            <a:ext cx="10627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[3] </a:t>
            </a:r>
            <a:r>
              <a:rPr lang="en-US" sz="1600" dirty="0">
                <a:hlinkClick r:id="rId3"/>
              </a:rPr>
              <a:t>http://wisee.cs.washington.edu/</a:t>
            </a:r>
            <a:endParaRPr lang="en-US" sz="16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1126FC7-B512-1D4D-BA16-96198964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4</a:t>
            </a:fld>
            <a:r>
              <a:rPr lang="en-US"/>
              <a:t> / 16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128052-4C16-DA42-ABC7-0A519E8A3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204" y="2744843"/>
            <a:ext cx="3340171" cy="18704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619936-B301-E841-8CDD-CB7C9D4E1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913" y="2735854"/>
            <a:ext cx="3340173" cy="18704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A2AE70-A3D6-694D-8EA0-678714F9D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339" y="2735854"/>
            <a:ext cx="3340171" cy="187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40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D6F2A-DC3B-B34A-9F36-170BEFF0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</a:t>
            </a:r>
            <a:r>
              <a:rPr lang="en-US" dirty="0" err="1"/>
              <a:t>WiFi</a:t>
            </a:r>
            <a:r>
              <a:rPr lang="en-US" dirty="0"/>
              <a:t>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0AB10-9F05-864C-8E75-E574AD594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Why?</a:t>
            </a:r>
          </a:p>
          <a:p>
            <a:pPr lvl="1"/>
            <a:r>
              <a:rPr lang="en-US" sz="2400" dirty="0"/>
              <a:t>More Privacy Safety</a:t>
            </a:r>
          </a:p>
          <a:p>
            <a:pPr lvl="1"/>
            <a:r>
              <a:rPr lang="en-US" sz="2400" dirty="0"/>
              <a:t>Ubiquitous Gestures than Line of Sight for Cameras</a:t>
            </a:r>
          </a:p>
          <a:p>
            <a:pPr lvl="1"/>
            <a:r>
              <a:rPr lang="en-US" sz="2400" dirty="0"/>
              <a:t>Less Data Volume to Store in Comparison to Video/Image Data</a:t>
            </a:r>
          </a:p>
          <a:p>
            <a:pPr lvl="1"/>
            <a:r>
              <a:rPr lang="en-US" sz="2400" dirty="0"/>
              <a:t>Cheaper &amp; Available Hardware</a:t>
            </a:r>
          </a:p>
          <a:p>
            <a:pPr lvl="1"/>
            <a:r>
              <a:rPr lang="en-US" sz="2400" dirty="0"/>
              <a:t>Whole Body Gestures</a:t>
            </a:r>
          </a:p>
          <a:p>
            <a:pPr lvl="1"/>
            <a:r>
              <a:rPr lang="en-US" sz="2400" dirty="0"/>
              <a:t>Larger Combination of Events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321A9-9583-7D4E-BB86-A5D5803AC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5</a:t>
            </a:fld>
            <a:r>
              <a:rPr lang="en-US"/>
              <a:t> / 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53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73BE7-CF97-805B-5EB5-E5D96F360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26849-AD5D-BD5C-F075-00592674E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baseline="-25000" dirty="0"/>
              <a:t>i</a:t>
            </a:r>
            <a:r>
              <a:rPr lang="en-US" dirty="0"/>
              <a:t> = ?</a:t>
            </a:r>
          </a:p>
          <a:p>
            <a:pPr lvl="1"/>
            <a:r>
              <a:rPr lang="en-US" sz="2400" dirty="0"/>
              <a:t>where, a</a:t>
            </a:r>
            <a:r>
              <a:rPr lang="en-US" sz="2400" baseline="-25000" dirty="0"/>
              <a:t>i</a:t>
            </a:r>
            <a:r>
              <a:rPr lang="en-US" sz="2400" dirty="0"/>
              <a:t> ∈ A = {a</a:t>
            </a:r>
            <a:r>
              <a:rPr lang="en-US" sz="2400" baseline="-25000" dirty="0"/>
              <a:t>1</a:t>
            </a:r>
            <a:r>
              <a:rPr lang="en-US" sz="2400" dirty="0"/>
              <a:t>, a</a:t>
            </a:r>
            <a:r>
              <a:rPr lang="en-US" sz="2400" baseline="-25000" dirty="0"/>
              <a:t>2</a:t>
            </a:r>
            <a:r>
              <a:rPr lang="en-US" sz="2400" dirty="0"/>
              <a:t>, a</a:t>
            </a:r>
            <a:r>
              <a:rPr lang="en-US" sz="2400" baseline="-25000" dirty="0"/>
              <a:t>3</a:t>
            </a:r>
            <a:r>
              <a:rPr lang="en-US" sz="2400" dirty="0"/>
              <a:t>, ..., a</a:t>
            </a:r>
            <a:r>
              <a:rPr lang="en-US" sz="2400" baseline="-25000" dirty="0"/>
              <a:t>12</a:t>
            </a:r>
            <a:r>
              <a:rPr lang="en-US" sz="2400" dirty="0"/>
              <a:t>}</a:t>
            </a:r>
            <a:br>
              <a:rPr lang="en-US" sz="2400" dirty="0"/>
            </a:br>
            <a:r>
              <a:rPr lang="en-US" sz="2400" dirty="0"/>
              <a:t>in an environment </a:t>
            </a:r>
            <a:r>
              <a:rPr lang="en-US" sz="2400" dirty="0" err="1"/>
              <a:t>e</a:t>
            </a:r>
            <a:r>
              <a:rPr lang="en-US" sz="2400" baseline="-25000" dirty="0" err="1"/>
              <a:t>i</a:t>
            </a:r>
            <a:r>
              <a:rPr lang="en-US" sz="2400" dirty="0"/>
              <a:t> ∈ E = {e</a:t>
            </a:r>
            <a:r>
              <a:rPr lang="en-US" sz="2400" baseline="-25000" dirty="0"/>
              <a:t>1</a:t>
            </a:r>
            <a:r>
              <a:rPr lang="en-US" sz="2400" dirty="0"/>
              <a:t>, e</a:t>
            </a:r>
            <a:r>
              <a:rPr lang="en-US" sz="2400" baseline="-25000" dirty="0"/>
              <a:t>2</a:t>
            </a:r>
            <a:r>
              <a:rPr lang="en-US" sz="2400" dirty="0"/>
              <a:t>, e</a:t>
            </a:r>
            <a:r>
              <a:rPr lang="en-US" sz="2400" baseline="-25000" dirty="0"/>
              <a:t>3</a:t>
            </a:r>
            <a:r>
              <a:rPr lang="en-US" sz="2400" dirty="0"/>
              <a:t>}</a:t>
            </a:r>
            <a:br>
              <a:rPr lang="en-US" sz="2400" dirty="0"/>
            </a:br>
            <a:r>
              <a:rPr lang="en-US" sz="2400" dirty="0"/>
              <a:t>by a person </a:t>
            </a:r>
            <a:r>
              <a:rPr lang="en-US" sz="2400" dirty="0" err="1"/>
              <a:t>s</a:t>
            </a:r>
            <a:r>
              <a:rPr lang="en-US" sz="2400" baseline="-25000" dirty="0" err="1"/>
              <a:t>i</a:t>
            </a:r>
            <a:r>
              <a:rPr lang="en-US" sz="2400" dirty="0"/>
              <a:t> ∈ S = {s</a:t>
            </a:r>
            <a:r>
              <a:rPr lang="en-US" sz="2400" baseline="-25000" dirty="0"/>
              <a:t>1</a:t>
            </a:r>
            <a:r>
              <a:rPr lang="en-US" sz="2400" dirty="0"/>
              <a:t>, s</a:t>
            </a:r>
            <a:r>
              <a:rPr lang="en-US" sz="2400" baseline="-25000" dirty="0"/>
              <a:t>2</a:t>
            </a:r>
            <a:r>
              <a:rPr lang="en-US" sz="2400" dirty="0"/>
              <a:t>, s</a:t>
            </a:r>
            <a:r>
              <a:rPr lang="en-US" sz="2400" baseline="-25000" dirty="0"/>
              <a:t>3</a:t>
            </a:r>
            <a:r>
              <a:rPr lang="en-US" sz="2400" dirty="0"/>
              <a:t>, ..., s</a:t>
            </a:r>
            <a:r>
              <a:rPr lang="en-US" sz="2400" baseline="-25000" dirty="0"/>
              <a:t>30</a:t>
            </a:r>
            <a:r>
              <a:rPr lang="en-US" sz="2400" dirty="0"/>
              <a:t>}</a:t>
            </a:r>
            <a:br>
              <a:rPr lang="en-US" sz="2400" dirty="0"/>
            </a:br>
            <a:r>
              <a:rPr lang="en-US" sz="2400" dirty="0"/>
              <a:t>within a set of classes of actions C = {c</a:t>
            </a:r>
            <a:r>
              <a:rPr lang="en-US" sz="2400" baseline="-25000" dirty="0"/>
              <a:t>1</a:t>
            </a:r>
            <a:r>
              <a:rPr lang="en-US" sz="2400" dirty="0"/>
              <a:t>, c</a:t>
            </a:r>
            <a:r>
              <a:rPr lang="en-US" sz="2400" baseline="-25000" dirty="0"/>
              <a:t>2</a:t>
            </a:r>
            <a:r>
              <a:rPr lang="en-US" sz="2400" dirty="0"/>
              <a:t>, c</a:t>
            </a:r>
            <a:r>
              <a:rPr lang="en-US" sz="2400" baseline="-25000" dirty="0"/>
              <a:t>3</a:t>
            </a:r>
            <a:r>
              <a:rPr lang="en-US" sz="2400" dirty="0"/>
              <a:t>, c</a:t>
            </a:r>
            <a:r>
              <a:rPr lang="en-US" sz="2400" baseline="-25000" dirty="0"/>
              <a:t>4</a:t>
            </a:r>
            <a:r>
              <a:rPr lang="en-US" sz="2400" dirty="0"/>
              <a:t>, c</a:t>
            </a:r>
            <a:r>
              <a:rPr lang="en-US" sz="2400" baseline="-25000" dirty="0"/>
              <a:t>5</a:t>
            </a:r>
            <a:r>
              <a:rPr lang="en-US" sz="2400" dirty="0"/>
              <a:t>}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28EDA-D777-5C31-19CA-A3D7DE4B3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6</a:t>
            </a:fld>
            <a:r>
              <a:rPr lang="en-US" dirty="0"/>
              <a:t> / 16</a:t>
            </a:r>
          </a:p>
        </p:txBody>
      </p:sp>
    </p:spTree>
    <p:extLst>
      <p:ext uri="{BB962C8B-B14F-4D97-AF65-F5344CB8AC3E}">
        <p14:creationId xmlns:p14="http://schemas.microsoft.com/office/powerpoint/2010/main" val="1452775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7A833-9E92-5071-7606-930CDC84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DCA70-97E0-14A9-676A-6177A9C7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422" y="1884538"/>
            <a:ext cx="4383643" cy="154446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AD0E80-467A-15DB-229C-A98E7E593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612" y="3683705"/>
            <a:ext cx="4414453" cy="225566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E0C89D-9EA4-21E0-F176-06251AC56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594" y="1884537"/>
            <a:ext cx="2823970" cy="423262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17AAF1-B471-33A8-F484-1AA465E06A37}"/>
              </a:ext>
            </a:extLst>
          </p:cNvPr>
          <p:cNvSpPr txBox="1"/>
          <p:nvPr/>
        </p:nvSpPr>
        <p:spPr>
          <a:xfrm>
            <a:off x="1299296" y="1884538"/>
            <a:ext cx="257829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Intel 5300 NIC as Access Point (AP)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3 Raspberry Pi connected with each AP as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AP with 3 Antennas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30 sub-carrier per NIC per antenna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Total Subcarriers = 3*30 = 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AF1F4A-8B11-1CFD-0C70-1DFCD3A23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3320" y="4636337"/>
            <a:ext cx="1358814" cy="148083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C3E297-FF54-66C4-CEAD-BF9F27BE4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3901" y="5977464"/>
            <a:ext cx="542697" cy="279400"/>
          </a:xfrm>
        </p:spPr>
        <p:txBody>
          <a:bodyPr/>
          <a:lstStyle/>
          <a:p>
            <a:fld id="{E97799C9-84D9-46D2-A11E-BCF8A720529D}" type="slidenum">
              <a:rPr lang="en-US" smtClean="0"/>
              <a:t>7</a:t>
            </a:fld>
            <a:r>
              <a:rPr lang="en-US" dirty="0"/>
              <a:t> / 16</a:t>
            </a:r>
          </a:p>
        </p:txBody>
      </p:sp>
    </p:spTree>
    <p:extLst>
      <p:ext uri="{BB962C8B-B14F-4D97-AF65-F5344CB8AC3E}">
        <p14:creationId xmlns:p14="http://schemas.microsoft.com/office/powerpoint/2010/main" val="3212837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0D0A7-B26D-5F53-7645-356C40F8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D8ACF-340D-0C77-5D4E-6BE33E02D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552" y="2042053"/>
            <a:ext cx="3733800" cy="124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C73187-279E-A2A9-9FE8-75E5F3012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10"/>
          <a:stretch/>
        </p:blipFill>
        <p:spPr>
          <a:xfrm>
            <a:off x="6766952" y="4631267"/>
            <a:ext cx="3835400" cy="1244600"/>
          </a:xfrm>
          <a:prstGeom prst="rect">
            <a:avLst/>
          </a:prstGeom>
        </p:spPr>
      </p:pic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096D80C0-8D7C-54EC-286C-BE6B1ADFDAE2}"/>
              </a:ext>
            </a:extLst>
          </p:cNvPr>
          <p:cNvSpPr/>
          <p:nvPr/>
        </p:nvSpPr>
        <p:spPr>
          <a:xfrm rot="5400000">
            <a:off x="8217927" y="3771108"/>
            <a:ext cx="1305983" cy="372533"/>
          </a:xfrm>
          <a:prstGeom prst="stripedRightArrow">
            <a:avLst>
              <a:gd name="adj1" fmla="val 45454"/>
              <a:gd name="adj2" fmla="val 104545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824A68-65B2-D46C-349F-8D9734531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648" y="1884538"/>
            <a:ext cx="4207931" cy="423947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704FBC-8D62-B0E2-55A3-A2761B9F7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8</a:t>
            </a:fld>
            <a:r>
              <a:rPr lang="en-US" dirty="0"/>
              <a:t> / 16</a:t>
            </a:r>
          </a:p>
        </p:txBody>
      </p:sp>
    </p:spTree>
    <p:extLst>
      <p:ext uri="{BB962C8B-B14F-4D97-AF65-F5344CB8AC3E}">
        <p14:creationId xmlns:p14="http://schemas.microsoft.com/office/powerpoint/2010/main" val="476590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002A6-2B9B-E35C-5332-72E4F4C05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Dataset &amp; Preprocessing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4D148-15A1-05D5-A936-B8B919AA9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233" y="2025650"/>
            <a:ext cx="6341533" cy="391061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8AC02-EC1D-8587-AF12-319E5218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9</a:t>
            </a:fld>
            <a:r>
              <a:rPr lang="en-US" dirty="0"/>
              <a:t> / 16</a:t>
            </a:r>
          </a:p>
        </p:txBody>
      </p:sp>
    </p:spTree>
    <p:extLst>
      <p:ext uri="{BB962C8B-B14F-4D97-AF65-F5344CB8AC3E}">
        <p14:creationId xmlns:p14="http://schemas.microsoft.com/office/powerpoint/2010/main" val="5752360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3129</TotalTime>
  <Words>882</Words>
  <Application>Microsoft Macintosh PowerPoint</Application>
  <PresentationFormat>Widescreen</PresentationFormat>
  <Paragraphs>131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Garamond</vt:lpstr>
      <vt:lpstr>Organic</vt:lpstr>
      <vt:lpstr>Human Presence and Activity Detection from WiFi CSI Data using CNN</vt:lpstr>
      <vt:lpstr>Outline</vt:lpstr>
      <vt:lpstr>1. WiFi Sensing</vt:lpstr>
      <vt:lpstr>1. WiFi Sensing</vt:lpstr>
      <vt:lpstr>1. WiFi Sensing</vt:lpstr>
      <vt:lpstr>2. Problem Statement</vt:lpstr>
      <vt:lpstr>3. Dataset</vt:lpstr>
      <vt:lpstr>3. Dataset</vt:lpstr>
      <vt:lpstr>3. Dataset &amp; Preprocessing</vt:lpstr>
      <vt:lpstr>4. Our Approach</vt:lpstr>
      <vt:lpstr>4. Our Approach</vt:lpstr>
      <vt:lpstr>5. Results</vt:lpstr>
      <vt:lpstr>5. Results</vt:lpstr>
      <vt:lpstr>6. Future Scopes</vt:lpstr>
      <vt:lpstr>7. 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Presence and Activity Detection from WiFi CSI Data using CNN</dc:title>
  <dc:creator>Microsoft Office User</dc:creator>
  <cp:lastModifiedBy>Microsoft Office User</cp:lastModifiedBy>
  <cp:revision>25</cp:revision>
  <dcterms:created xsi:type="dcterms:W3CDTF">2022-04-26T19:42:23Z</dcterms:created>
  <dcterms:modified xsi:type="dcterms:W3CDTF">2022-04-28T23:52:51Z</dcterms:modified>
</cp:coreProperties>
</file>